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3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dt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ftr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PlaceHolder 6"/>
          <p:cNvSpPr>
            <a:spLocks noGrp="1"/>
          </p:cNvSpPr>
          <p:nvPr>
            <p:ph type="sldNum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defRPr/>
            </a:pPr>
            <a:fld id="{46599BD2-4487-458E-9D46-DD10F037D49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014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039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5760" lvl="1" indent="-185400">
              <a:lnSpc>
                <a:spcPct val="11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"/>
              <a:defRPr/>
            </a:pPr>
            <a:r>
              <a:rPr lang="ru-RU" sz="2000" b="0" strike="noStrike" spc="-1">
                <a:latin typeface="Arial"/>
                <a:ea typeface="ＭＳ Ｐゴシック"/>
              </a:rPr>
              <a:t>In patients with a CHA</a:t>
            </a:r>
            <a:r>
              <a:rPr lang="ru-RU" sz="2000" b="0" strike="noStrike" spc="-1" baseline="-25000">
                <a:latin typeface="Arial"/>
                <a:ea typeface="ＭＳ Ｐゴシック"/>
              </a:rPr>
              <a:t>2</a:t>
            </a:r>
            <a:r>
              <a:rPr lang="ru-RU" sz="2000" b="0" strike="noStrike" spc="-1">
                <a:latin typeface="Arial"/>
                <a:ea typeface="ＭＳ Ｐゴシック"/>
              </a:rPr>
              <a:t>DS</a:t>
            </a:r>
            <a:r>
              <a:rPr lang="ru-RU" sz="2000" b="0" strike="noStrike" spc="-1" baseline="-25000">
                <a:latin typeface="Arial"/>
                <a:ea typeface="ＭＳ Ｐゴシック"/>
              </a:rPr>
              <a:t>2</a:t>
            </a:r>
            <a:r>
              <a:rPr lang="ru-RU" sz="2000" b="0" strike="noStrike" spc="-1">
                <a:latin typeface="Arial"/>
                <a:ea typeface="ＭＳ Ｐゴシック"/>
              </a:rPr>
              <a:t>-VAsc score ≥2, OAC with a VKA, dabigatran, or oral direct factor Xa inhibitor is recommended.</a:t>
            </a:r>
            <a:endParaRPr lang="ru-RU" sz="2000" b="0" strike="noStrike" spc="-1">
              <a:latin typeface="Arial"/>
            </a:endParaRPr>
          </a:p>
          <a:p>
            <a:pPr marL="185760" lvl="1" indent="-185400">
              <a:lnSpc>
                <a:spcPct val="11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"/>
              <a:defRPr/>
            </a:pPr>
            <a:r>
              <a:rPr lang="ru-RU" sz="2000" b="0" strike="noStrike" spc="-1">
                <a:latin typeface="Arial"/>
                <a:ea typeface="ＭＳ Ｐゴシック"/>
              </a:rPr>
              <a:t>In patients with a CHA</a:t>
            </a:r>
            <a:r>
              <a:rPr lang="ru-RU" sz="2000" b="0" strike="noStrike" spc="-1" baseline="-25000">
                <a:latin typeface="Arial"/>
                <a:ea typeface="ＭＳ Ｐゴシック"/>
              </a:rPr>
              <a:t>2</a:t>
            </a:r>
            <a:r>
              <a:rPr lang="ru-RU" sz="2000" b="0" strike="noStrike" spc="-1">
                <a:latin typeface="Arial"/>
                <a:ea typeface="ＭＳ Ｐゴシック"/>
              </a:rPr>
              <a:t>DS</a:t>
            </a:r>
            <a:r>
              <a:rPr lang="ru-RU" sz="2000" b="0" strike="noStrike" spc="-1" baseline="-25000">
                <a:latin typeface="Arial"/>
                <a:ea typeface="ＭＳ Ｐゴシック"/>
              </a:rPr>
              <a:t>2</a:t>
            </a:r>
            <a:r>
              <a:rPr lang="ru-RU" sz="2000" b="0" strike="noStrike" spc="-1">
                <a:latin typeface="Arial"/>
                <a:ea typeface="ＭＳ Ｐゴシック"/>
              </a:rPr>
              <a:t>-VAsc score of 1, OAC with a VKA, dabigatran, or oral direct factor Xa inhibitor should be considered.</a:t>
            </a:r>
            <a:endParaRPr lang="ru-RU" sz="2000" b="0" strike="noStrike" spc="-1">
              <a:latin typeface="Arial"/>
            </a:endParaRPr>
          </a:p>
          <a:p>
            <a:pPr marL="185760" indent="-185400">
              <a:lnSpc>
                <a:spcPct val="110000"/>
              </a:lnSpc>
              <a:spcBef>
                <a:spcPts val="360"/>
              </a:spcBef>
              <a:defRPr/>
            </a:pPr>
            <a:endParaRPr lang="ru-RU" sz="2000" b="0" strike="noStrike" spc="-1">
              <a:latin typeface="Arial"/>
            </a:endParaRPr>
          </a:p>
          <a:p>
            <a:pPr marL="185760" indent="-185400">
              <a:lnSpc>
                <a:spcPct val="110000"/>
              </a:lnSpc>
              <a:spcBef>
                <a:spcPts val="360"/>
              </a:spcBef>
              <a:defRPr/>
            </a:pPr>
            <a:r>
              <a:rPr lang="ru-RU" sz="2000" b="0" strike="noStrike" spc="-1">
                <a:latin typeface="Arial"/>
                <a:ea typeface="ＭＳ Ｐゴシック"/>
              </a:rPr>
              <a:t>Camm AJ et al. Eur Heart J 2012;33:2719–47</a:t>
            </a:r>
            <a:endParaRPr lang="ru-RU" sz="2000" b="0" strike="noStrike" spc="-1">
              <a:latin typeface="Arial"/>
            </a:endParaRPr>
          </a:p>
          <a:p>
            <a:pPr marL="185760" indent="-185400">
              <a:lnSpc>
                <a:spcPct val="100000"/>
              </a:lnSpc>
              <a:defRPr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6" name="TextShape 3"/>
          <p:cNvSpPr>
            <a:spLocks/>
          </p:cNvSpPr>
          <p:nvPr/>
        </p:nvSpPr>
        <p:spPr bwMode="auto"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C58713B1-F768-41B6-B476-00576F82A115}" type="slidenum">
              <a:rPr lang="ru-RU" sz="1200" b="0" strike="noStrike" spc="-1">
                <a:latin typeface="Times New Roman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120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2130480"/>
            <a:ext cx="7772039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2130480"/>
            <a:ext cx="7772039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2130480"/>
            <a:ext cx="7772039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2130480"/>
            <a:ext cx="7772039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2130480"/>
            <a:ext cx="7772039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2130480"/>
            <a:ext cx="7772039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2130480"/>
            <a:ext cx="7772039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80"/>
            <a:ext cx="7772039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 bwMode="auto"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fld id="{A7F65CEA-441D-4DD0-B36A-A72484919F8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18.08.2021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 bwMode="auto"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FB3516FB-6CB3-4AB0-86C2-2E56C9E84A0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fld id="{3281B778-67E0-4C73-A37F-E39A3B7F71A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18.08.2021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E1D2C524-6D80-413B-B07F-CEB4A99810F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 bwMode="auto"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fld id="{61B450CE-CC8E-48D9-B0D1-887DBBC0914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18.08.2021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 bwMode="auto"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A35A4F47-02CF-4BE8-910F-421871C998D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7086600" y="6381720"/>
            <a:ext cx="2133360" cy="475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86000" y="6325200"/>
            <a:ext cx="7988039" cy="2624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652AB881-0266-4ACF-BEBE-A0AEAA50FDA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0" y="1062000"/>
            <a:ext cx="9126000" cy="58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0" y="1050840"/>
            <a:ext cx="914400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640" y="6271560"/>
            <a:ext cx="8477640" cy="504360"/>
          </a:xfrm>
          <a:prstGeom prst="rect">
            <a:avLst/>
          </a:prstGeom>
        </p:spPr>
        <p:txBody>
          <a:bodyPr lIns="0" anchor="b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Tahoma"/>
              </a:rPr>
              <a:t>Click to edit Master text styles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 bwMode="auto">
          <a:xfrm>
            <a:off x="323640" y="188640"/>
            <a:ext cx="8477640" cy="719640"/>
          </a:xfrm>
          <a:prstGeom prst="rect">
            <a:avLst/>
          </a:prstGeom>
        </p:spPr>
        <p:txBody>
          <a:bodyPr lIns="0" anchor="b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  <a:ea typeface="Tahoma"/>
              </a:rPr>
              <a:t>Click to edit Master title style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324000" y="1271520"/>
            <a:ext cx="8477640" cy="4750920"/>
          </a:xfrm>
          <a:prstGeom prst="rect">
            <a:avLst/>
          </a:prstGeom>
        </p:spPr>
        <p:txBody>
          <a:bodyPr lIns="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level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dt"/>
          </p:nvPr>
        </p:nvSpPr>
        <p:spPr bwMode="auto"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fld id="{DCB20909-94D3-4A9D-BA3F-56AF15DC006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18.08.2021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 bwMode="auto"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EEB3A2A2-5A04-468E-8146-871495E3AB4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86000" y="6325200"/>
            <a:ext cx="7988039" cy="2624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 bwMode="auto"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85000"/>
              </a:lnSpc>
              <a:defRPr/>
            </a:pPr>
            <a:fld id="{429B5B85-54B7-4BA4-909D-7E34538D449F}" type="slidenum">
              <a:rPr lang="ru-RU" sz="800" b="0" strike="noStrike" spc="-1">
                <a:solidFill>
                  <a:srgbClr val="8B95B1"/>
                </a:solidFill>
                <a:latin typeface="Tahoma"/>
                <a:ea typeface="ＭＳ Ｐゴシック"/>
              </a:rPr>
              <a:t>‹#›</a:t>
            </a:fld>
            <a:endParaRPr lang="ru-RU" sz="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3852000" y="116640"/>
            <a:ext cx="4968360" cy="4464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5400" b="1" strike="noStrike" spc="-1">
                <a:solidFill>
                  <a:srgbClr val="C00000"/>
                </a:solidFill>
                <a:latin typeface="Calibri"/>
              </a:rPr>
              <a:t>Вторичная профилактика ишемического инсульта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0" y="0"/>
            <a:ext cx="4032000" cy="474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91640" y="0"/>
            <a:ext cx="7452000" cy="1484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Профилактика инсульта (вторичная)- артериальная гипертензия (АГ)</a:t>
            </a: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486000" y="6325200"/>
            <a:ext cx="7988039" cy="262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/>
          <a:stretch/>
        </p:blipFill>
        <p:spPr bwMode="auto">
          <a:xfrm>
            <a:off x="1814400" y="1340640"/>
            <a:ext cx="7302600" cy="548352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0" y="0"/>
            <a:ext cx="1835280" cy="6857640"/>
          </a:xfrm>
          <a:prstGeom prst="rect">
            <a:avLst/>
          </a:prstGeom>
          <a:pattFill prst="lgGrid">
            <a:fgClr>
              <a:srgbClr val="C00000"/>
            </a:fgClr>
            <a:bgClr>
              <a:srgbClr val="FFFFFF"/>
            </a:bgClr>
          </a:patt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0" y="0"/>
            <a:ext cx="9143640" cy="213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Рекомендации по вторичной профилактике ишемического инсульта 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Guidelines for the Prevention of Stroke in Patients With Stroke or Transient Ischemic Attack A Guideline for Healthcare Professionals From the American Heart Association/American Stroke Association // Stroke. 20114; Downloaded from http://stroke.ahajournals.org/ by guest on May 15, 2014</a:t>
            </a:r>
          </a:p>
        </p:txBody>
      </p:sp>
      <p:sp>
        <p:nvSpPr>
          <p:cNvPr id="5" name="CustomShape 2"/>
          <p:cNvSpPr/>
          <p:nvPr/>
        </p:nvSpPr>
        <p:spPr bwMode="auto">
          <a:xfrm>
            <a:off x="0" y="2133000"/>
            <a:ext cx="8748000" cy="28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Эффективна комбинация диуретика и ингибитора ангиотензинпревращающего фермента (I A)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Выбор препарата определяется сочетанными заболеваниями (сахарный диабет, ИБС и др.) (IIа В)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 целом, достижение систолического АД на уровне ниже 140 мм рт.ст., а диастолического АД – ниже 90 мм рт.ст. (IIa B)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0" y="29160"/>
            <a:ext cx="8892000" cy="66560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27720" y="378000"/>
            <a:ext cx="9115920" cy="718920"/>
          </a:xfrm>
          <a:prstGeom prst="rect">
            <a:avLst/>
          </a:prstGeom>
          <a:noFill/>
          <a:ln>
            <a:noFill/>
          </a:ln>
        </p:spPr>
        <p:txBody>
          <a:bodyPr lIns="0" anchor="b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Tahoma"/>
              </a:rPr>
              <a:t>Шкала CHA2DS2-VASc</a:t>
            </a:r>
            <a:r>
              <a:rPr/>
              <a:t/>
            </a:r>
            <a:br>
              <a:rPr/>
            </a:b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Tahoma"/>
              </a:rPr>
              <a:t>                                   риски инсульта и кровотечения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Table 2"/>
          <p:cNvGraphicFramePr>
            <a:graphicFrameLocks/>
          </p:cNvGraphicFramePr>
          <p:nvPr/>
        </p:nvGraphicFramePr>
        <p:xfrm>
          <a:off x="157320" y="1187640"/>
          <a:ext cx="4214520" cy="4942080"/>
        </p:xfrm>
        <a:graphic>
          <a:graphicData uri="http://schemas.openxmlformats.org/drawingml/2006/table">
            <a:tbl>
              <a:tblPr/>
              <a:tblGrid>
                <a:gridCol w="3057480"/>
                <a:gridCol w="1157040"/>
              </a:tblGrid>
              <a:tr h="41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CHA</a:t>
                      </a:r>
                      <a:r>
                        <a:rPr lang="ru-RU" sz="2000" b="1" strike="noStrike" spc="-1" baseline="-2500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2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DS</a:t>
                      </a:r>
                      <a:r>
                        <a:rPr lang="ru-RU" sz="2000" b="1" strike="noStrike" spc="-1" baseline="-2500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2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-VASc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lnT w="18720" algn="ctr">
                      <a:solidFill>
                        <a:srgbClr val="4F81BD"/>
                      </a:solidFill>
                    </a:lnT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Баллы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lnT w="18720" algn="ctr">
                      <a:solidFill>
                        <a:srgbClr val="4F81BD"/>
                      </a:solidFill>
                    </a:lnT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60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ХСН/дисфункция ЛЖ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lnT w="18720" algn="ctr">
                      <a:solidFill>
                        <a:srgbClr val="4F81BD"/>
                      </a:solidFill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lnT w="18720" algn="ctr">
                      <a:solidFill>
                        <a:srgbClr val="4F81BD"/>
                      </a:solidFill>
                    </a:lnT>
                    <a:solidFill>
                      <a:srgbClr val="EAEAEA"/>
                    </a:solidFill>
                  </a:tcPr>
                </a:tc>
              </a:tr>
              <a:tr h="41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АГ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noFill/>
                  </a:tcPr>
                </a:tc>
              </a:tr>
              <a:tr h="65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Возраст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Symbol"/>
                          <a:ea typeface="ＭＳ Ｐゴシック"/>
                        </a:rPr>
                        <a:t>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75 лет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solidFill>
                      <a:srgbClr val="EAEAEA"/>
                    </a:solidFill>
                  </a:tcPr>
                </a:tc>
              </a:tr>
              <a:tr h="60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Сахарный диабет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noFill/>
                  </a:tcPr>
                </a:tc>
              </a:tr>
              <a:tr h="66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Инсульт/ТИА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solidFill>
                      <a:srgbClr val="EAEAEA"/>
                    </a:solidFill>
                  </a:tcPr>
                </a:tc>
              </a:tr>
              <a:tr h="620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Заболевание сосудов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noFill/>
                  </a:tcPr>
                </a:tc>
              </a:tr>
              <a:tr h="52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Возраст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 65–74 года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solidFill>
                      <a:srgbClr val="EAEAEA"/>
                    </a:solidFill>
                  </a:tcPr>
                </a:tc>
              </a:tr>
              <a:tr h="42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Женский пол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2520" marR="92520"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3"/>
          <p:cNvGraphicFramePr>
            <a:graphicFrameLocks/>
          </p:cNvGraphicFramePr>
          <p:nvPr/>
        </p:nvGraphicFramePr>
        <p:xfrm>
          <a:off x="4554360" y="1214640"/>
          <a:ext cx="4265280" cy="3818160"/>
        </p:xfrm>
        <a:graphic>
          <a:graphicData uri="http://schemas.openxmlformats.org/drawingml/2006/table">
            <a:tbl>
              <a:tblPr/>
              <a:tblGrid>
                <a:gridCol w="3199320"/>
                <a:gridCol w="1065960"/>
              </a:tblGrid>
              <a:tr h="37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HAS-BLED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lnT w="18720" algn="ctr">
                      <a:solidFill>
                        <a:srgbClr val="4F81BD"/>
                      </a:solidFill>
                    </a:lnT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Баллы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lnT w="18720" algn="ctr">
                      <a:solidFill>
                        <a:srgbClr val="4F81BD"/>
                      </a:solidFill>
                    </a:lnT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АГ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(САД&gt;160 mmHg)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lnT w="18720" algn="ctr">
                      <a:solidFill>
                        <a:srgbClr val="4F81BD"/>
                      </a:solidFill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lnT w="18720" algn="ctr">
                      <a:solidFill>
                        <a:srgbClr val="4F81BD"/>
                      </a:solidFill>
                    </a:lnT>
                    <a:solidFill>
                      <a:srgbClr val="EAEAEA"/>
                    </a:solidFill>
                  </a:tcPr>
                </a:tc>
              </a:tr>
              <a:tr h="65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Нарушение функции почек или печени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 или 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noFill/>
                  </a:tcPr>
                </a:tc>
              </a:tr>
              <a:tr h="374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Инсульт в анамнезе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solidFill>
                      <a:srgbClr val="EAEAEA"/>
                    </a:solidFill>
                  </a:tcPr>
                </a:tc>
              </a:tr>
              <a:tr h="94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Кровотечение (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в анамнезе или предрасположенность) 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noFill/>
                  </a:tcPr>
                </a:tc>
              </a:tr>
              <a:tr h="65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Лабильное МНО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(те ВТД. &lt;60%)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solidFill>
                      <a:srgbClr val="EAEAEA"/>
                    </a:solidFill>
                  </a:tcPr>
                </a:tc>
              </a:tr>
              <a:tr h="374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Пожилой возраст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( &gt;65)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noFill/>
                  </a:tcPr>
                </a:tc>
              </a:tr>
              <a:tr h="65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Лекарства или алкоголь,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по 1 баллу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lnB w="18720" algn="ctr">
                      <a:solidFill>
                        <a:srgbClr val="4F81BD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1 или 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7920" marR="97920">
                    <a:lnB w="18720" algn="ctr">
                      <a:solidFill>
                        <a:srgbClr val="4F81BD"/>
                      </a:solidFill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7" name="CustomShape 4"/>
          <p:cNvSpPr/>
          <p:nvPr/>
        </p:nvSpPr>
        <p:spPr bwMode="auto">
          <a:xfrm>
            <a:off x="3629880" y="2189160"/>
            <a:ext cx="539640" cy="539640"/>
          </a:xfrm>
          <a:prstGeom prst="ellipse">
            <a:avLst/>
          </a:prstGeom>
          <a:noFill/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3542400" y="3345480"/>
            <a:ext cx="539640" cy="539640"/>
          </a:xfrm>
          <a:prstGeom prst="ellipse">
            <a:avLst/>
          </a:prstGeom>
          <a:noFill/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3526200" y="5161320"/>
            <a:ext cx="539640" cy="539640"/>
          </a:xfrm>
          <a:prstGeom prst="ellipse">
            <a:avLst/>
          </a:prstGeom>
          <a:noFill/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7"/>
          <p:cNvSpPr/>
          <p:nvPr/>
        </p:nvSpPr>
        <p:spPr bwMode="auto">
          <a:xfrm>
            <a:off x="3515760" y="5590080"/>
            <a:ext cx="539640" cy="539640"/>
          </a:xfrm>
          <a:prstGeom prst="ellipse">
            <a:avLst/>
          </a:prstGeom>
          <a:noFill/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8"/>
          <p:cNvSpPr/>
          <p:nvPr/>
        </p:nvSpPr>
        <p:spPr bwMode="auto">
          <a:xfrm>
            <a:off x="324000" y="6199560"/>
            <a:ext cx="4047840" cy="658080"/>
          </a:xfrm>
          <a:prstGeom prst="roundRect">
            <a:avLst>
              <a:gd name="adj" fmla="val 16667"/>
            </a:avLst>
          </a:prstGeom>
          <a:solidFill>
            <a:srgbClr val="00498B"/>
          </a:solidFill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ＭＳ Ｐゴシック"/>
              </a:rPr>
              <a:t>Риск высокий ( 4 балла)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" name="CustomShape 9"/>
          <p:cNvSpPr/>
          <p:nvPr/>
        </p:nvSpPr>
        <p:spPr bwMode="auto">
          <a:xfrm>
            <a:off x="8021880" y="4293360"/>
            <a:ext cx="539640" cy="539640"/>
          </a:xfrm>
          <a:prstGeom prst="ellipse">
            <a:avLst/>
          </a:prstGeom>
          <a:noFill/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0"/>
          <p:cNvSpPr/>
          <p:nvPr/>
        </p:nvSpPr>
        <p:spPr bwMode="auto">
          <a:xfrm>
            <a:off x="8007480" y="4891320"/>
            <a:ext cx="539640" cy="539640"/>
          </a:xfrm>
          <a:prstGeom prst="ellipse">
            <a:avLst/>
          </a:prstGeom>
          <a:noFill/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1"/>
          <p:cNvSpPr/>
          <p:nvPr/>
        </p:nvSpPr>
        <p:spPr bwMode="auto">
          <a:xfrm>
            <a:off x="4662360" y="6199560"/>
            <a:ext cx="4047840" cy="658080"/>
          </a:xfrm>
          <a:prstGeom prst="roundRect">
            <a:avLst>
              <a:gd name="adj" fmla="val 16667"/>
            </a:avLst>
          </a:prstGeom>
          <a:solidFill>
            <a:srgbClr val="00498B"/>
          </a:solidFill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ＭＳ Ｐゴシック"/>
              </a:rPr>
              <a:t>Риск высокий (3 балла)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" name="CustomShape 12"/>
          <p:cNvSpPr/>
          <p:nvPr/>
        </p:nvSpPr>
        <p:spPr bwMode="auto">
          <a:xfrm>
            <a:off x="8021880" y="1516680"/>
            <a:ext cx="539640" cy="539640"/>
          </a:xfrm>
          <a:prstGeom prst="ellipse">
            <a:avLst/>
          </a:prstGeom>
          <a:noFill/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84200" y="91800"/>
            <a:ext cx="8024400" cy="888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467640" y="6453360"/>
            <a:ext cx="7988039" cy="263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35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*Не зарегистрирован в РФ; МНО = международное нормализованное отношение;  </a:t>
            </a:r>
          </a:p>
          <a:p>
            <a:pPr>
              <a:lnSpc>
                <a:spcPct val="100000"/>
              </a:lnSpc>
              <a:spcBef>
                <a:spcPts val="241"/>
              </a:spcBef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Диагностика и лечение фибрилляции предсердий. Рекомендации РКО, ВНОА, АССХ 2012</a:t>
            </a:r>
          </a:p>
        </p:txBody>
      </p:sp>
      <p:sp>
        <p:nvSpPr>
          <p:cNvPr id="6" name="TextShape 3"/>
          <p:cNvSpPr>
            <a:spLocks/>
          </p:cNvSpPr>
          <p:nvPr/>
        </p:nvSpPr>
        <p:spPr bwMode="auto"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630649DB-A101-471A-A483-B1077B173D36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ＭＳ Ｐゴシック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  <p:graphicFrame>
        <p:nvGraphicFramePr>
          <p:cNvPr id="7" name="Table 4"/>
          <p:cNvGraphicFramePr>
            <a:graphicFrameLocks/>
          </p:cNvGraphicFramePr>
          <p:nvPr/>
        </p:nvGraphicFramePr>
        <p:xfrm>
          <a:off x="395640" y="1390680"/>
          <a:ext cx="8496720" cy="2338200"/>
        </p:xfrm>
        <a:graphic>
          <a:graphicData uri="http://schemas.openxmlformats.org/drawingml/2006/table">
            <a:tbl>
              <a:tblPr/>
              <a:tblGrid>
                <a:gridCol w="6739920"/>
                <a:gridCol w="748440"/>
                <a:gridCol w="1008360"/>
              </a:tblGrid>
              <a:tr h="602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Рекомендации РКО, ВНОА, АССХ 2012: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T w="18720" algn="ctr">
                      <a:solidFill>
                        <a:srgbClr val="4F81BD"/>
                      </a:solidFill>
                    </a:lnT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Класс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T w="18720" algn="ctr">
                      <a:solidFill>
                        <a:srgbClr val="4F81BD"/>
                      </a:solidFill>
                    </a:lnT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Уровень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T w="18720" algn="ctr">
                      <a:solidFill>
                        <a:srgbClr val="4F81BD"/>
                      </a:solidFill>
                    </a:lnT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38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Пациентам с количеством баллов по шкале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CHA2DS2-VASc ≥2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рекомендуется терапия пероральными антикоагулянтами при отсутствии противопоказаний: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• антагонист витамина К (варфарин) в подобранной дозе (МНО 2-3);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или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• прямой ингибитор тромбина (дабигатран); или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• пероральный ингибитор фактора Xa (например, ривароксабан или апиксабан*).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R w="28080" algn="ctr">
                      <a:noFill/>
                    </a:lnR>
                    <a:lnT w="18720" algn="ctr">
                      <a:solidFill>
                        <a:srgbClr val="4F81BD"/>
                      </a:solidFill>
                    </a:lnT>
                    <a:lnB w="12240" algn="ctr">
                      <a:solidFill>
                        <a:srgbClr val="AEAEA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I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L w="28080" algn="ctr">
                      <a:noFill/>
                    </a:lnL>
                    <a:lnR w="28080" algn="ctr">
                      <a:noFill/>
                    </a:lnR>
                    <a:lnT w="18720" algn="ctr">
                      <a:solidFill>
                        <a:srgbClr val="4F81BD"/>
                      </a:solidFill>
                    </a:lnT>
                    <a:lnB w="12240" algn="ctr">
                      <a:solidFill>
                        <a:srgbClr val="AEAEAE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A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L w="28080" algn="ctr">
                      <a:noFill/>
                    </a:lnL>
                    <a:lnT w="18720" algn="ctr">
                      <a:solidFill>
                        <a:srgbClr val="4F81BD"/>
                      </a:solidFill>
                    </a:lnT>
                    <a:lnB w="12240" algn="ctr">
                      <a:solidFill>
                        <a:srgbClr val="AEAEAE"/>
                      </a:solidFill>
                    </a:lnB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sp>
        <p:nvSpPr>
          <p:cNvPr id="8" name="CustomShape 5"/>
          <p:cNvSpPr/>
          <p:nvPr/>
        </p:nvSpPr>
        <p:spPr bwMode="auto">
          <a:xfrm>
            <a:off x="395640" y="5112360"/>
            <a:ext cx="8496720" cy="914040"/>
          </a:xfrm>
          <a:prstGeom prst="roundRect">
            <a:avLst>
              <a:gd name="adj" fmla="val 16667"/>
            </a:avLst>
          </a:prstGeom>
          <a:solidFill>
            <a:srgbClr val="00498B"/>
          </a:solidFill>
          <a:ln w="255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800" b="0" strike="noStrike" spc="-1">
                <a:solidFill>
                  <a:srgbClr val="FFFF00"/>
                </a:solidFill>
                <a:latin typeface="Tahoma"/>
                <a:ea typeface="ＭＳ Ｐゴシック"/>
              </a:rPr>
              <a:t>Пациент должен получать антикоагулянтную терапию пожизненно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04360" y="3953160"/>
            <a:ext cx="1656000" cy="359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Плацебо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573640" y="3089160"/>
            <a:ext cx="1656000" cy="863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АСК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644000" y="2201760"/>
            <a:ext cx="1656000" cy="863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Варфарин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6713640" y="1323720"/>
            <a:ext cx="1656000" cy="863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F2F2F2"/>
                </a:solidFill>
                <a:latin typeface="Calibri"/>
              </a:rPr>
              <a:t>Дабигатран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 bwMode="auto">
          <a:xfrm flipH="1">
            <a:off x="1822320" y="3042000"/>
            <a:ext cx="431640" cy="79164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 flipH="1">
            <a:off x="3915000" y="2188080"/>
            <a:ext cx="431640" cy="79164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7"/>
          <p:cNvSpPr/>
          <p:nvPr/>
        </p:nvSpPr>
        <p:spPr bwMode="auto">
          <a:xfrm flipH="1">
            <a:off x="5970960" y="1274400"/>
            <a:ext cx="431640" cy="79164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8"/>
          <p:cNvSpPr/>
          <p:nvPr/>
        </p:nvSpPr>
        <p:spPr bwMode="auto">
          <a:xfrm>
            <a:off x="331560" y="65160"/>
            <a:ext cx="8346960" cy="94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strike="noStrike" spc="-1">
                <a:solidFill>
                  <a:srgbClr val="00498B"/>
                </a:solidFill>
                <a:latin typeface="Tahoma"/>
              </a:rPr>
              <a:t>Профилактика инсульта у больных с ФП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" name="CustomShape 9"/>
          <p:cNvSpPr/>
          <p:nvPr/>
        </p:nvSpPr>
        <p:spPr bwMode="auto">
          <a:xfrm>
            <a:off x="1204920" y="2882160"/>
            <a:ext cx="651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498B"/>
                </a:solidFill>
                <a:latin typeface="Tahoma"/>
              </a:rPr>
              <a:t>19%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" name="CustomShape 10"/>
          <p:cNvSpPr/>
          <p:nvPr/>
        </p:nvSpPr>
        <p:spPr bwMode="auto">
          <a:xfrm>
            <a:off x="2160720" y="3953160"/>
            <a:ext cx="2070000" cy="83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81"/>
              </a:spcBef>
              <a:defRPr/>
            </a:pPr>
            <a:r>
              <a:rPr lang="ru-RU" sz="900" b="0" strike="noStrike" spc="-1">
                <a:solidFill>
                  <a:srgbClr val="00498B"/>
                </a:solidFill>
                <a:latin typeface="Tahoma"/>
              </a:rPr>
              <a:t>Мета-анализ 7 клинических исследований 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defRPr/>
            </a:pPr>
            <a:r>
              <a:rPr lang="ru-RU" sz="900" b="0" strike="noStrike" spc="-1">
                <a:solidFill>
                  <a:srgbClr val="00498B"/>
                </a:solidFill>
                <a:latin typeface="Tahoma"/>
              </a:rPr>
              <a:t>(AFASAK, SPAF I, EAFT, ESPS-2, UK-TIA, LASAF и JAST)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defRPr/>
            </a:pPr>
            <a:r>
              <a:rPr lang="ru-RU" sz="900" b="0" strike="noStrike" spc="-1">
                <a:solidFill>
                  <a:srgbClr val="00498B"/>
                </a:solidFill>
                <a:latin typeface="Tahoma"/>
              </a:rPr>
              <a:t>N=3 990  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14" name="CustomShape 11"/>
          <p:cNvSpPr/>
          <p:nvPr/>
        </p:nvSpPr>
        <p:spPr bwMode="auto">
          <a:xfrm>
            <a:off x="4231080" y="3089160"/>
            <a:ext cx="2068920" cy="75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81"/>
              </a:spcBef>
              <a:defRPr/>
            </a:pPr>
            <a:r>
              <a:rPr lang="ru-RU" sz="900" b="0" strike="noStrike" spc="-1">
                <a:solidFill>
                  <a:srgbClr val="00498B"/>
                </a:solidFill>
                <a:latin typeface="Tahoma"/>
              </a:rPr>
              <a:t>Мета-анализ 8 клинических исследований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defRPr/>
            </a:pPr>
            <a:r>
              <a:rPr lang="ru-RU" sz="900" b="0" strike="noStrike" spc="-1">
                <a:solidFill>
                  <a:srgbClr val="00498B"/>
                </a:solidFill>
                <a:latin typeface="Tahoma"/>
              </a:rPr>
              <a:t>(AFASAK I, SPAF II, EAFT, AFASAK II, PATAF, Vemmos et al, Chinese ATAFS и WASPO) 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defRPr/>
            </a:pPr>
            <a:r>
              <a:rPr lang="ru-RU" sz="900" b="0" strike="noStrike" spc="-1">
                <a:solidFill>
                  <a:srgbClr val="00498B"/>
                </a:solidFill>
                <a:latin typeface="Tahoma"/>
              </a:rPr>
              <a:t>N=3 500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15" name="CustomShape 12"/>
          <p:cNvSpPr/>
          <p:nvPr/>
        </p:nvSpPr>
        <p:spPr bwMode="auto">
          <a:xfrm>
            <a:off x="6300360" y="2219400"/>
            <a:ext cx="2304000" cy="11577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81"/>
              </a:spcBef>
              <a:defRPr/>
            </a:pPr>
            <a:r>
              <a:rPr lang="ru-RU" sz="900" b="0" strike="noStrike" spc="-1">
                <a:solidFill>
                  <a:srgbClr val="00498B"/>
                </a:solidFill>
                <a:latin typeface="Tahoma"/>
              </a:rPr>
              <a:t>RE-LY®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defRPr/>
            </a:pPr>
            <a:r>
              <a:rPr lang="ru-RU" sz="900" b="0" strike="noStrike" spc="-1">
                <a:solidFill>
                  <a:srgbClr val="00498B"/>
                </a:solidFill>
                <a:latin typeface="Tahoma"/>
              </a:rPr>
              <a:t>Проспективное, многоцентровое, международное, рандомизированное исследование в параллельных группах. ВТД в исследовании RE-LY® составило 64%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  <a:defRPr/>
            </a:pPr>
            <a:r>
              <a:rPr lang="ru-RU" sz="900" b="0" strike="noStrike" spc="-1">
                <a:solidFill>
                  <a:srgbClr val="00498B"/>
                </a:solidFill>
                <a:latin typeface="Tahoma"/>
              </a:rPr>
              <a:t>N=18 000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16" name="CustomShape 13"/>
          <p:cNvSpPr/>
          <p:nvPr/>
        </p:nvSpPr>
        <p:spPr bwMode="auto">
          <a:xfrm>
            <a:off x="5330520" y="1110960"/>
            <a:ext cx="651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498B"/>
                </a:solidFill>
                <a:latin typeface="Tahoma"/>
              </a:rPr>
              <a:t>35%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" name="CustomShape 14"/>
          <p:cNvSpPr/>
          <p:nvPr/>
        </p:nvSpPr>
        <p:spPr bwMode="auto">
          <a:xfrm>
            <a:off x="379800" y="5157360"/>
            <a:ext cx="8250840" cy="11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01"/>
              </a:spcBef>
              <a:defRPr/>
            </a:pPr>
            <a:r>
              <a:rPr lang="ru-RU" sz="1000" b="0" strike="noStrike" spc="-1">
                <a:solidFill>
                  <a:srgbClr val="00498B"/>
                </a:solidFill>
                <a:latin typeface="Tahoma"/>
              </a:rPr>
              <a:t>1. Hart RG, Pearce LA, Aguilar MI. Meta-analysis: antithrombotic therapy to prevent stroke in patients who have non-valvular atrial fibrillation. Ann Intern Med. 2007;146:857-867.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defRPr/>
            </a:pPr>
            <a:r>
              <a:rPr lang="ru-RU" sz="1000" b="0" strike="noStrike" spc="-1">
                <a:solidFill>
                  <a:srgbClr val="00498B"/>
                </a:solidFill>
                <a:latin typeface="Tahoma"/>
              </a:rPr>
              <a:t>2. Connolly SJ, Ezekowitz MD, Yusuf, S, Eikelboom J, Oldgren J, Parekh, A, et al. Dabigatran versus warfarin in patients with atrial fibrillation. N Eng J Med. 2009; 361:1139-1151.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defRPr/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defRPr/>
            </a:pPr>
            <a:r>
              <a:rPr lang="ru-RU" sz="1000" b="0" strike="noStrike" spc="-1">
                <a:solidFill>
                  <a:srgbClr val="00498B"/>
                </a:solidFill>
                <a:latin typeface="Tahoma"/>
              </a:rPr>
              <a:t>ФП = фибрилляция предсердий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defRPr/>
            </a:pPr>
            <a:r>
              <a:rPr lang="ru-RU" sz="1000" b="0" strike="noStrike" spc="-1">
                <a:solidFill>
                  <a:srgbClr val="00498B"/>
                </a:solidFill>
                <a:latin typeface="Tahoma"/>
              </a:rPr>
              <a:t>АСК = ацетилсалициловая кислота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defRPr/>
            </a:pPr>
            <a:r>
              <a:rPr lang="ru-RU" sz="1000" b="0" strike="noStrike" spc="-1">
                <a:solidFill>
                  <a:srgbClr val="00498B"/>
                </a:solidFill>
                <a:latin typeface="Tahoma"/>
              </a:rPr>
              <a:t>ВТД = время поддержания МНО в терапевтическом диапазоне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defRPr/>
            </a:pPr>
            <a:r>
              <a:rPr lang="ru-RU" sz="1000" b="0" strike="noStrike" spc="-1">
                <a:solidFill>
                  <a:srgbClr val="00498B"/>
                </a:solidFill>
                <a:latin typeface="Tahoma"/>
              </a:rPr>
              <a:t>МНО = международное нормализованное отношение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8" name="CustomShape 15"/>
          <p:cNvSpPr/>
          <p:nvPr/>
        </p:nvSpPr>
        <p:spPr bwMode="auto">
          <a:xfrm>
            <a:off x="3301560" y="2034720"/>
            <a:ext cx="651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498B"/>
                </a:solidFill>
                <a:latin typeface="Tahoma"/>
              </a:rPr>
              <a:t>38%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" name="CustomShape 16"/>
          <p:cNvSpPr/>
          <p:nvPr/>
        </p:nvSpPr>
        <p:spPr bwMode="auto">
          <a:xfrm>
            <a:off x="8604360" y="6730920"/>
            <a:ext cx="539280" cy="126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17"/>
          <p:cNvSpPr/>
          <p:nvPr/>
        </p:nvSpPr>
        <p:spPr bwMode="auto">
          <a:xfrm>
            <a:off x="8332200" y="6492960"/>
            <a:ext cx="754200" cy="23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C9012804-7002-42CB-A291-BF528BB022C7}" type="slidenum">
              <a:rPr lang="ru-RU" sz="800" b="0" strike="noStrike" spc="-1">
                <a:solidFill>
                  <a:srgbClr val="00498B"/>
                </a:solidFill>
                <a:latin typeface="Calibri"/>
              </a:rPr>
              <a:t>15</a:t>
            </a:fld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79640" y="60480"/>
            <a:ext cx="8687160" cy="888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 Высокий риск кровотечения</a:t>
            </a: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467640" y="6549840"/>
            <a:ext cx="7988039" cy="263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Диагностика и лечение фибрилляции предсердий. Рекомендации РКО, ВНОА, АССХ 2012</a:t>
            </a:r>
          </a:p>
        </p:txBody>
      </p:sp>
      <p:sp>
        <p:nvSpPr>
          <p:cNvPr id="6" name="TextShape 3"/>
          <p:cNvSpPr>
            <a:spLocks/>
          </p:cNvSpPr>
          <p:nvPr/>
        </p:nvSpPr>
        <p:spPr bwMode="auto"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85000"/>
              </a:lnSpc>
              <a:defRPr/>
            </a:pPr>
            <a:fld id="{609D3E12-8149-46C9-9165-0291F779F1B4}" type="slidenum">
              <a:rPr lang="ru-RU" sz="800" b="0" strike="noStrike" spc="-1">
                <a:solidFill>
                  <a:srgbClr val="8B95B1"/>
                </a:solidFill>
                <a:latin typeface="Tahoma"/>
                <a:ea typeface="ＭＳ Ｐゴシック"/>
              </a:rPr>
              <a:t>16</a:t>
            </a:fld>
            <a:endParaRPr lang="ru-RU" sz="800" b="0" strike="noStrike" spc="-1">
              <a:latin typeface="Times New Roman"/>
            </a:endParaRPr>
          </a:p>
        </p:txBody>
      </p:sp>
      <p:graphicFrame>
        <p:nvGraphicFramePr>
          <p:cNvPr id="7" name="Table 4"/>
          <p:cNvGraphicFramePr>
            <a:graphicFrameLocks/>
          </p:cNvGraphicFramePr>
          <p:nvPr/>
        </p:nvGraphicFramePr>
        <p:xfrm>
          <a:off x="179640" y="1190880"/>
          <a:ext cx="8784720" cy="3169800"/>
        </p:xfrm>
        <a:graphic>
          <a:graphicData uri="http://schemas.openxmlformats.org/drawingml/2006/table">
            <a:tbl>
              <a:tblPr/>
              <a:tblGrid>
                <a:gridCol w="6984720"/>
                <a:gridCol w="792000"/>
                <a:gridCol w="1008000"/>
              </a:tblGrid>
              <a:tr h="70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ahoma"/>
                          <a:ea typeface="ＭＳ Ｐゴシック"/>
                        </a:rPr>
                        <a:t>Рекомендации РКО, ВНОА, АССХ 2012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T w="18720" algn="ctr">
                      <a:solidFill>
                        <a:srgbClr val="4F81BD"/>
                      </a:solidFill>
                    </a:lnT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ahoma"/>
                          <a:ea typeface="ＭＳ Ｐゴシック"/>
                        </a:rPr>
                        <a:t>Класс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T w="18720" algn="ctr">
                      <a:solidFill>
                        <a:srgbClr val="4F81BD"/>
                      </a:solidFill>
                    </a:lnT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ahoma"/>
                          <a:ea typeface="ＭＳ Ｐゴシック"/>
                        </a:rPr>
                        <a:t>Уровень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T w="18720" algn="ctr">
                      <a:solidFill>
                        <a:srgbClr val="4F81BD"/>
                      </a:solidFill>
                    </a:lnT>
                    <a:lnB w="18720" algn="ctr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187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Необходимо воздействие на поддающиеся коррекции факторы риска кровотечений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[например,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неконтролируемое артериальное давление,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лабильное МНО при приеме антагонистов витамина К,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сопутствующая терапия (ацетилсалициловая кислота, нестероидные противовоспалительные препараты,итд.),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алкоголь, и т. д.]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R w="28080" algn="ctr">
                      <a:noFill/>
                    </a:lnR>
                    <a:lnT w="18720" algn="ctr">
                      <a:solidFill>
                        <a:srgbClr val="4F81BD"/>
                      </a:solidFill>
                    </a:lnT>
                    <a:lnB w="12240" algn="ctr">
                      <a:solidFill>
                        <a:srgbClr val="AEAEA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ahoma"/>
                          <a:ea typeface="ＭＳ Ｐゴシック"/>
                        </a:rPr>
                        <a:t>IIa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L w="28080" algn="ctr">
                      <a:noFill/>
                    </a:lnL>
                    <a:lnR w="28080" algn="ctr">
                      <a:noFill/>
                    </a:lnR>
                    <a:lnT w="18720" algn="ctr">
                      <a:solidFill>
                        <a:srgbClr val="4F81BD"/>
                      </a:solidFill>
                    </a:lnT>
                    <a:lnB w="12240" algn="ctr">
                      <a:solidFill>
                        <a:srgbClr val="AEAEAE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ahoma"/>
                          <a:ea typeface="ＭＳ Ｐゴシック"/>
                        </a:rPr>
                        <a:t>B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L w="28080" algn="ctr">
                      <a:noFill/>
                    </a:lnL>
                    <a:lnT w="18720" algn="ctr">
                      <a:solidFill>
                        <a:srgbClr val="4F81BD"/>
                      </a:solidFill>
                    </a:lnT>
                    <a:lnB w="12240" algn="ctr">
                      <a:solidFill>
                        <a:srgbClr val="AEAEAE"/>
                      </a:solidFill>
                    </a:lnB>
                    <a:solidFill>
                      <a:srgbClr val="D99694"/>
                    </a:solidFill>
                  </a:tcPr>
                </a:tc>
              </a:tr>
              <a:tr h="136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Шкалу HAS-BLED следует использовать для выявления модифицируемых  факторов риска кровотечений,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но она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должна рассматриваться как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единственное основание для отказа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от терапии пероральными антикоагулянтами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R w="28080" algn="ctr">
                      <a:noFill/>
                    </a:lnR>
                    <a:lnT w="12240" algn="ctr">
                      <a:solidFill>
                        <a:srgbClr val="AEAEAE"/>
                      </a:solidFill>
                    </a:lnT>
                    <a:lnB w="12240" algn="ctr">
                      <a:solidFill>
                        <a:srgbClr val="AEAEA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ahoma"/>
                          <a:ea typeface="ＭＳ Ｐゴシック"/>
                        </a:rPr>
                        <a:t>IIa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L w="28080" algn="ctr">
                      <a:noFill/>
                    </a:lnL>
                    <a:lnR w="28080" algn="ctr">
                      <a:noFill/>
                    </a:lnR>
                    <a:lnT w="12240" algn="ctr">
                      <a:solidFill>
                        <a:srgbClr val="AEAEAE"/>
                      </a:solidFill>
                    </a:lnT>
                    <a:lnB w="12240" algn="ctr">
                      <a:solidFill>
                        <a:srgbClr val="AEAEAE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ahoma"/>
                          <a:ea typeface="ＭＳ Ｐゴシック"/>
                        </a:rPr>
                        <a:t>B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defRPr/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 marL="88200" marR="88200">
                    <a:lnL w="28080" algn="ctr">
                      <a:noFill/>
                    </a:lnL>
                    <a:lnT w="12240" algn="ctr">
                      <a:solidFill>
                        <a:srgbClr val="AEAEAE"/>
                      </a:solidFill>
                    </a:lnT>
                    <a:lnB w="12240" algn="ctr">
                      <a:solidFill>
                        <a:srgbClr val="AEAEAE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7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Кардиоэмболический инсульт </a:t>
            </a:r>
            <a:r>
              <a:rPr/>
              <a:t/>
            </a:r>
            <a:br>
              <a:rPr/>
            </a:b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07640" y="1845000"/>
            <a:ext cx="8856720" cy="30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Непрямые антикоагулянты (варфарин – поддержание международного нормализующего отношения на уровне 2-3), при неклапанной фибрилляции предсердий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Новые пероральные антикоагулянты дабигатран (прадакса), ривароксабан (ксарелто), апиксабан (эликвис)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0" y="0"/>
            <a:ext cx="9143640" cy="2348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Рекомендации по профилактике ишемического инсульта на основе использования статинов </a:t>
            </a: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Kernan W.N., Ovbiagele B., Black H. R. et al. Guidelines for the Prevention of Stroke in Patients With Stroke and Transient Ischemic Attack: A Guideline for Healthcare Professionals From the American Heart Association/American Stroke Association // Stroke. published online May 1, 2014 DOI: 10.1161/STR.0000000000000024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20600" y="1989000"/>
            <a:ext cx="9023040" cy="48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Лечение статинами рекомендуется при повышении уровня холестерина липопротеидов низкой плотности выше 100 мг/дл, при наличии или без клинических проявлений атеросклероза в других сосудистых бассейнах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I B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Лечение статинами рекомендуется даже при уровне холестерина липопротеидов низкой плотности меньше 100 мг/дл и отсутствии клинических проявлений атеросклероза в других сосудистых бассейнах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I C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Пациенты должны получать лечение в соответствии с рекомендациями по лечению сопутствующих заболеваний, включая изменение образа жизни и диету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I A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179640" y="116640"/>
            <a:ext cx="8856720" cy="662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539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1" strike="noStrike" spc="-1">
                <a:solidFill>
                  <a:srgbClr val="C00000"/>
                </a:solidFill>
                <a:latin typeface="Calibri"/>
              </a:rPr>
              <a:t>ИНСУЛЬТ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467640" y="1196640"/>
            <a:ext cx="8280720" cy="547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Ежегодно в мире регистрируется 20 миллионов инсультов, в России – 300 000-400 000 инсультов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Инсульт - третья по частоте причина смертности и первая по частоте причина стойкой инвалидности в развитых странах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Инсульт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/>
              <a:buChar char="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70-85% ишемический инсульт (инфаркт головного мозга)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/>
              <a:buChar char="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15-25% кровоизлияние в мозг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/>
              <a:buChar char="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3-5% субарахноидальное кровоизлияние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0" y="0"/>
            <a:ext cx="9036000" cy="1988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</a:rPr>
              <a:t>Рекомендации по вторичной профилактике ишемического инсульта (США, 2014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) </a:t>
            </a:r>
            <a:r>
              <a:rPr/>
              <a:t/>
            </a:r>
            <a:br>
              <a:rPr/>
            </a:b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Guidelines for the Prevention of Stroke in Patients With Stroke or Transient Ischemic Attack A Guideline for Healthcare Professionals From the American Heart Association/American Stroke Association // Stroke. 20114; Downloaded from http://stroke.ahajournals.org/ by guest on May 15, 2014</a:t>
            </a:r>
          </a:p>
        </p:txBody>
      </p:sp>
      <p:sp>
        <p:nvSpPr>
          <p:cNvPr id="5" name="CustomShape 2"/>
          <p:cNvSpPr/>
          <p:nvPr/>
        </p:nvSpPr>
        <p:spPr bwMode="auto">
          <a:xfrm>
            <a:off x="40679" y="1938600"/>
            <a:ext cx="5322960" cy="48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 тех случаях, когда предполагается наличие нарушения сна и дыхания во сне, имеется вероятность их эффективного лечения, показано исследование ночного сна для диагностики сонных апноэ (IIb B);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 случаях сонных апноэ при показаниях следует использовать аппараты для поддержания постоянного положительного давления в дыхательных путях во время сна (IIb B).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/>
          <a:stretch/>
        </p:blipFill>
        <p:spPr bwMode="auto">
          <a:xfrm>
            <a:off x="5364000" y="1848240"/>
            <a:ext cx="3407400" cy="2199240"/>
          </a:xfrm>
          <a:prstGeom prst="rect">
            <a:avLst/>
          </a:prstGeom>
          <a:ln>
            <a:noFill/>
          </a:ln>
        </p:spPr>
      </p:pic>
      <p:pic>
        <p:nvPicPr>
          <p:cNvPr id="7" name="Picture 3"/>
          <p:cNvPicPr/>
          <p:nvPr/>
        </p:nvPicPr>
        <p:blipFill>
          <a:blip r:embed="rId3"/>
          <a:stretch/>
        </p:blipFill>
        <p:spPr bwMode="auto">
          <a:xfrm>
            <a:off x="5277240" y="4146480"/>
            <a:ext cx="3580560" cy="268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67640" y="11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1" strike="noStrike" spc="-1">
                <a:solidFill>
                  <a:srgbClr val="C00000"/>
                </a:solidFill>
                <a:latin typeface="Calibri"/>
              </a:rPr>
              <a:t>Вторичная профилактика ишемического инсульта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79640" y="1268640"/>
            <a:ext cx="8964000" cy="5589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2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defRPr/>
            </a:pPr>
            <a:r>
              <a:rPr lang="ru-RU" sz="3800" b="1" strike="noStrike" spc="-1">
                <a:solidFill>
                  <a:srgbClr val="000000"/>
                </a:solidFill>
                <a:latin typeface="Times New Roman"/>
              </a:rPr>
              <a:t>Нелекарственные средства: </a:t>
            </a:r>
            <a:r>
              <a:rPr lang="ru-RU" sz="3800" b="0" strike="noStrike" spc="-1">
                <a:solidFill>
                  <a:srgbClr val="000000"/>
                </a:solidFill>
                <a:latin typeface="Times New Roman"/>
              </a:rPr>
              <a:t>отказ от злоупотребления алкоголем и курения, рациональное питание, достаточная физическая активность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defRPr/>
            </a:pP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800" b="0" strike="noStrike" spc="-1">
                <a:solidFill>
                  <a:srgbClr val="000000"/>
                </a:solidFill>
                <a:latin typeface="Times New Roman"/>
              </a:rPr>
              <a:t>Нормализация артериального давления, антигипертензивная терапия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defRPr/>
            </a:pP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defRPr/>
            </a:pPr>
            <a:r>
              <a:rPr lang="ru-RU" sz="3800" b="1" strike="noStrike" spc="-1">
                <a:solidFill>
                  <a:srgbClr val="000000"/>
                </a:solidFill>
                <a:latin typeface="Times New Roman"/>
              </a:rPr>
              <a:t>Некардиоэмболический инсульт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800" b="0" strike="noStrike" spc="-1">
                <a:solidFill>
                  <a:srgbClr val="000000"/>
                </a:solidFill>
                <a:latin typeface="Times New Roman"/>
              </a:rPr>
              <a:t>1.Антитромбоцитарные средства (аспирин, клопидогрел, агренокс)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800" b="0" strike="noStrike" spc="-1">
                <a:solidFill>
                  <a:srgbClr val="000000"/>
                </a:solidFill>
                <a:latin typeface="Times New Roman"/>
              </a:rPr>
              <a:t>2.Каротидная эндартерэктомия или стентирование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800" b="0" strike="noStrike" spc="-1">
                <a:solidFill>
                  <a:srgbClr val="000000"/>
                </a:solidFill>
                <a:latin typeface="Times New Roman"/>
              </a:rPr>
              <a:t>3.Статины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defRPr/>
            </a:pP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defRPr/>
            </a:pPr>
            <a:r>
              <a:rPr lang="ru-RU" sz="3800" b="1" strike="noStrike" spc="-1">
                <a:solidFill>
                  <a:srgbClr val="000000"/>
                </a:solidFill>
                <a:latin typeface="Times New Roman"/>
              </a:rPr>
              <a:t>Кардиоэмболический инсульт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800" b="0" strike="noStrike" spc="-1">
                <a:solidFill>
                  <a:srgbClr val="000000"/>
                </a:solidFill>
                <a:latin typeface="Times New Roman"/>
              </a:rPr>
              <a:t>Непрямые антикоагулянты (варфарин – поддержание международного нормализующего отношения на уровне 2-3), при неклапанной фибрилляции предсердий 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800" b="0" strike="noStrike" spc="-1">
                <a:solidFill>
                  <a:srgbClr val="000000"/>
                </a:solidFill>
                <a:latin typeface="Times New Roman"/>
              </a:rPr>
              <a:t>новые пероральные антикоагулянты дабигатран (прадакса), ривароксабан (ксарелто), апиксабан (эликвис)</a:t>
            </a:r>
            <a:endParaRPr lang="ru-RU" sz="3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57200" y="274680"/>
            <a:ext cx="8434800" cy="6322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 настоящее время установлено, что у пациентов . Выживших после инсульта, вероятность повторного ОНМК достигает 30%. В течение первого месяца повторный ишемический инсульт развивается  у 2-3 % выживших, в первый год у 10-16%. Затем около 5% ежегодно.</a:t>
            </a:r>
          </a:p>
        </p:txBody>
      </p:sp>
      <p:sp>
        <p:nvSpPr>
          <p:cNvPr id="5" name="CustomShape 2"/>
          <p:cNvSpPr/>
          <p:nvPr/>
        </p:nvSpPr>
        <p:spPr bwMode="auto">
          <a:xfrm>
            <a:off x="24120" y="6289560"/>
            <a:ext cx="9129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Neto J.I.S. et al. Cerebral infarction in patients aged 15 to 40 years</a:t>
            </a:r>
            <a:r>
              <a:rPr/>
              <a:t/>
            </a:r>
            <a:br>
              <a:rPr/>
            </a:b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// Stroke.-1996.-V. 27, N 11. - P. 2016 - 2019.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Летальность в течение 5 лет в зависимости от регулярности лечения у больных, перенесших ишемический инсульт (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Вербицкая С.В., Парфенов В.А Неврологический журнал 2011, № 1, С. 17-21)</a:t>
            </a: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539640" y="2584800"/>
            <a:ext cx="8211600" cy="304632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683640" y="1772640"/>
            <a:ext cx="2952000" cy="64764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Регулярный прием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5004000" y="1772640"/>
            <a:ext cx="2952000" cy="64764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Нерегулярный прием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2516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strike="noStrike" spc="-1">
                <a:solidFill>
                  <a:srgbClr val="C00000"/>
                </a:solidFill>
                <a:latin typeface="Calibri"/>
              </a:rPr>
              <a:t>Основные направления ведения больного, перенесшего ишемический инсульт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51640" y="1124640"/>
            <a:ext cx="856872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Профилактика повторного инсульта и других сердечно-сосудистых заболеваний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Реабилитация после инсульта: двигательные нарушения, расстройства речи, болевые синдромы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Бытовая, социальная и профессиональная реабилитация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Лечение эпилепсии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Терапия когнитивных нарушений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Лечение депрессии и других психических расстройств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3852000" y="116640"/>
            <a:ext cx="4968360" cy="4464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5400" b="1" strike="noStrike" spc="-1">
                <a:solidFill>
                  <a:srgbClr val="C00000"/>
                </a:solidFill>
                <a:latin typeface="Calibri"/>
              </a:rPr>
              <a:t>СПАСИБО</a:t>
            </a:r>
            <a:r>
              <a:rPr/>
              <a:t/>
            </a:r>
            <a:br>
              <a:rPr/>
            </a:br>
            <a:r>
              <a:rPr lang="ru-RU" sz="5400" b="1" strike="noStrike" spc="-1">
                <a:solidFill>
                  <a:srgbClr val="C00000"/>
                </a:solidFill>
                <a:latin typeface="Calibri"/>
              </a:rPr>
              <a:t>ЗА ВНИМАНИЕ!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 lang="ru-RU" sz="5400" b="1" strike="noStrike" spc="-1">
                <a:solidFill>
                  <a:srgbClr val="C00000"/>
                </a:solidFill>
                <a:latin typeface="Calibri"/>
              </a:rPr>
              <a:t>БЕРЕГИТЕ СЕБЯ!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0" y="0"/>
            <a:ext cx="4032000" cy="474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3680" y="0"/>
            <a:ext cx="9036000" cy="1007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1" strike="noStrike" spc="-1">
                <a:solidFill>
                  <a:srgbClr val="C00000"/>
                </a:solidFill>
                <a:latin typeface="Calibri"/>
              </a:rPr>
              <a:t>Патогенез церебральных инфарктов и ТИА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20880" y="908640"/>
            <a:ext cx="2746440" cy="280260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3"/>
          <a:stretch/>
        </p:blipFill>
        <p:spPr bwMode="auto">
          <a:xfrm>
            <a:off x="0" y="3717000"/>
            <a:ext cx="2664000" cy="3140640"/>
          </a:xfrm>
          <a:prstGeom prst="rect">
            <a:avLst/>
          </a:prstGeom>
          <a:ln>
            <a:noFill/>
          </a:ln>
        </p:spPr>
      </p:pic>
      <p:pic>
        <p:nvPicPr>
          <p:cNvPr id="7" name="Picture 4"/>
          <p:cNvPicPr/>
          <p:nvPr/>
        </p:nvPicPr>
        <p:blipFill>
          <a:blip r:embed="rId4"/>
          <a:stretch/>
        </p:blipFill>
        <p:spPr bwMode="auto">
          <a:xfrm>
            <a:off x="6228360" y="700560"/>
            <a:ext cx="2915280" cy="3016080"/>
          </a:xfrm>
          <a:prstGeom prst="rect">
            <a:avLst/>
          </a:prstGeom>
          <a:ln>
            <a:noFill/>
          </a:ln>
        </p:spPr>
      </p:pic>
      <p:sp>
        <p:nvSpPr>
          <p:cNvPr id="8" name="CustomShape 2"/>
          <p:cNvSpPr/>
          <p:nvPr/>
        </p:nvSpPr>
        <p:spPr bwMode="auto">
          <a:xfrm>
            <a:off x="2628720" y="1747080"/>
            <a:ext cx="33829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Артериальный тромбоз, поражение крупных артерий (30-40%)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" name="CustomShape 3"/>
          <p:cNvSpPr/>
          <p:nvPr/>
        </p:nvSpPr>
        <p:spPr bwMode="auto">
          <a:xfrm>
            <a:off x="5599080" y="3747240"/>
            <a:ext cx="3361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Кардиальная эмболия (20-30%)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" name="CustomShape 4"/>
          <p:cNvSpPr/>
          <p:nvPr/>
        </p:nvSpPr>
        <p:spPr bwMode="auto">
          <a:xfrm>
            <a:off x="2708280" y="4437000"/>
            <a:ext cx="20793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Лакунарный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инфаркт,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поражение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мелких артерий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(20-30%)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" name="CustomShape 5"/>
          <p:cNvSpPr/>
          <p:nvPr/>
        </p:nvSpPr>
        <p:spPr bwMode="auto">
          <a:xfrm>
            <a:off x="5523480" y="4941000"/>
            <a:ext cx="3456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Редкие причины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: (5-10%) расслоение артерии, гиперкоагулопатии, васкулит и др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0" y="-29520"/>
            <a:ext cx="9161280" cy="685728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0" y="-29520"/>
            <a:ext cx="1403280" cy="6887160"/>
          </a:xfrm>
          <a:prstGeom prst="rect">
            <a:avLst/>
          </a:prstGeom>
          <a:pattFill prst="lgGrid">
            <a:fgClr>
              <a:srgbClr val="C00000"/>
            </a:fgClr>
            <a:bgClr>
              <a:srgbClr val="FFFFFF"/>
            </a:bgClr>
          </a:patt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3"/>
          <p:cNvSpPr/>
          <p:nvPr/>
        </p:nvSpPr>
        <p:spPr bwMode="auto">
          <a:xfrm>
            <a:off x="1403640" y="6274080"/>
            <a:ext cx="774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Гусев Е.И., Скворцова Е.И., Стаховская Л.В., Киликовский В.В., Айриян Н.Ю. Эпидемиология инсульта в России - 2003.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/>
          <a:stretch/>
        </p:blipFill>
        <p:spPr bwMode="auto">
          <a:xfrm>
            <a:off x="18360" y="31680"/>
            <a:ext cx="9125280" cy="683064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18360" y="0"/>
            <a:ext cx="1384920" cy="6862320"/>
          </a:xfrm>
          <a:prstGeom prst="rect">
            <a:avLst/>
          </a:prstGeom>
          <a:pattFill prst="lgGrid">
            <a:fgClr>
              <a:srgbClr val="C00000"/>
            </a:fgClr>
            <a:bgClr>
              <a:srgbClr val="FFFFFF"/>
            </a:bgClr>
          </a:patt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4"/>
          <p:cNvSpPr/>
          <p:nvPr/>
        </p:nvSpPr>
        <p:spPr bwMode="auto">
          <a:xfrm>
            <a:off x="1427040" y="6165360"/>
            <a:ext cx="752400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Яхно Н. Н., Валенкова В. А. О состоянии медицинской помощи больным с нарушениями мозгового кровообращения // Неврологич. журнал. – 1999. – №4. – С. 44-45.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1" strike="noStrike" spc="-1">
                <a:solidFill>
                  <a:srgbClr val="C00000"/>
                </a:solidFill>
                <a:latin typeface="Calibri"/>
              </a:rPr>
              <a:t>ЭКОНОМИЧЕСКИЕ ЗАТРАТЫ НА ИНСУЛЬТ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395640" y="1627200"/>
            <a:ext cx="8424720" cy="4510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2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 данным Американской Ассоциации Кардиологов, затраты, связанные с инсультом в США, составляют 65,5 миллиардов долларов </a:t>
            </a:r>
            <a:r>
              <a:rPr lang="ru-RU" sz="3200" b="1" strike="noStrike" spc="-1">
                <a:solidFill>
                  <a:srgbClr val="C00000"/>
                </a:solidFill>
                <a:latin typeface="Calibri"/>
              </a:rPr>
              <a:t>(1)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Согласно Немецкому регистру общие затраты на лечение в  первый год после перенесенного инсульта составляют 18 517 евро </a:t>
            </a:r>
            <a:r>
              <a:rPr lang="ru-RU" sz="3200" b="1" strike="noStrike" spc="-1">
                <a:solidFill>
                  <a:srgbClr val="C00000"/>
                </a:solidFill>
                <a:latin typeface="Calibri"/>
              </a:rPr>
              <a:t>(2)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 Великобритании снижение частоты госпитализаций в связи с инсультом, обусловленным фибрилляций предсердий, на 15% позволит сэкономить 30 миллионов фунтов в год</a:t>
            </a:r>
            <a:r>
              <a:rPr lang="ru-RU" sz="3200" b="1" strike="noStrike" spc="-1">
                <a:solidFill>
                  <a:srgbClr val="C00000"/>
                </a:solidFill>
                <a:latin typeface="Calibri"/>
              </a:rPr>
              <a:t> (3)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253800" y="6138000"/>
            <a:ext cx="8208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</a:rPr>
              <a:t>1.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Rosamond В, et al. Circulation 2008;117:e25-146.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</a:rPr>
              <a:t>2.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Kolominsky-Rabas PL, et al. Stroke 2006;37:1179-1183.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</a:rPr>
              <a:t>3.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Stewart S, et al. Heart. 2004;90:286-292..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251640" y="0"/>
            <a:ext cx="8640720" cy="1844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</a:rPr>
              <a:t>Вторичная профилактика инсульта </a:t>
            </a:r>
            <a:r>
              <a:rPr/>
              <a:t/>
            </a:r>
            <a:br>
              <a:rPr/>
            </a:br>
            <a:r>
              <a:rPr lang="ru-RU" sz="2800" b="1" strike="noStrike" spc="-1">
                <a:solidFill>
                  <a:srgbClr val="C00000"/>
                </a:solidFill>
                <a:latin typeface="Calibri"/>
              </a:rPr>
              <a:t>Нелекарственные методы: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отказ от курения и злоупотребления алкоголем, диета, достаточная физическая активность</a:t>
            </a:r>
          </a:p>
        </p:txBody>
      </p:sp>
      <p:sp>
        <p:nvSpPr>
          <p:cNvPr id="5" name="CustomShape 2"/>
          <p:cNvSpPr/>
          <p:nvPr/>
        </p:nvSpPr>
        <p:spPr bwMode="auto">
          <a:xfrm>
            <a:off x="46440" y="1532520"/>
            <a:ext cx="6120360" cy="471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Снижение относительного риска развития повторного инсульта на 30-40%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32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Предупреждение инфаркта миокарда и других сердечно-сосудистых заболеваний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Hackam D.G. et al., Combining Multiple Approaches for the Secondary Prevention of Vascular Events After Stroke // Stroke. 2007; 38: 1881-1885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6" name="Picture 2" descr="Картинки по запросу ишемический инсульт"/>
          <p:cNvPicPr/>
          <p:nvPr/>
        </p:nvPicPr>
        <p:blipFill>
          <a:blip r:embed="rId2"/>
          <a:stretch/>
        </p:blipFill>
        <p:spPr bwMode="auto">
          <a:xfrm>
            <a:off x="5796000" y="2061000"/>
            <a:ext cx="3009600" cy="279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Shape 3"/>
          <p:cNvSpPr>
            <a:spLocks/>
          </p:cNvSpPr>
          <p:nvPr/>
        </p:nvSpPr>
        <p:spPr bwMode="auto">
          <a:xfrm>
            <a:off x="486000" y="6325200"/>
            <a:ext cx="7988039" cy="262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2015640" y="332640"/>
            <a:ext cx="5004360" cy="25200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</a:rPr>
              <a:t>Вторичная профилактика инсульта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</a:rPr>
              <a:t>Базируется на стратегии высокого риска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2771640" y="3033000"/>
            <a:ext cx="4032000" cy="647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Критерии эффективности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 bwMode="auto">
          <a:xfrm>
            <a:off x="467640" y="4293000"/>
            <a:ext cx="3096000" cy="19440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Снижение заболеваемости повторного  ОНМК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" name="CustomShape 7"/>
          <p:cNvSpPr/>
          <p:nvPr/>
        </p:nvSpPr>
        <p:spPr bwMode="auto">
          <a:xfrm>
            <a:off x="6084000" y="4293000"/>
            <a:ext cx="2592000" cy="18000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Увеличение продолжительности жизни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 bwMode="auto">
          <a:xfrm>
            <a:off x="630000" y="3033000"/>
            <a:ext cx="1944000" cy="13316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9"/>
          <p:cNvSpPr/>
          <p:nvPr/>
        </p:nvSpPr>
        <p:spPr bwMode="auto">
          <a:xfrm>
            <a:off x="7020360" y="3141000"/>
            <a:ext cx="1800000" cy="10076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547640" y="116640"/>
            <a:ext cx="7596000" cy="129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Профилактика инсульта (вторичная)- артериальная гипертензия (АГ)</a:t>
            </a: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486000" y="6325200"/>
            <a:ext cx="7988039" cy="262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/>
          <a:stretch/>
        </p:blipFill>
        <p:spPr bwMode="auto">
          <a:xfrm>
            <a:off x="1509120" y="1340640"/>
            <a:ext cx="7634520" cy="4824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0" y="0"/>
            <a:ext cx="1547280" cy="6857640"/>
          </a:xfrm>
          <a:prstGeom prst="rect">
            <a:avLst/>
          </a:prstGeom>
          <a:pattFill prst="lgGrid">
            <a:fgClr>
              <a:srgbClr val="C00000"/>
            </a:fgClr>
            <a:bgClr>
              <a:srgbClr val="FFFFFF"/>
            </a:bgClr>
          </a:patt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1407</Words>
  <Application>Microsoft Office PowerPoint</Application>
  <DocSecurity>0</DocSecurity>
  <PresentationFormat>Экран (4:3)</PresentationFormat>
  <Paragraphs>192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41" baseType="lpstr">
      <vt:lpstr>ＭＳ Ｐゴシック</vt:lpstr>
      <vt:lpstr>Arial</vt:lpstr>
      <vt:lpstr>Calibri</vt:lpstr>
      <vt:lpstr>DejaVu Sans</vt:lpstr>
      <vt:lpstr>StarSymbol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*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Windows</dc:creator>
  <cp:keywords/>
  <dc:description/>
  <cp:lastModifiedBy>Наталья Епифанова</cp:lastModifiedBy>
  <cp:revision>68</cp:revision>
  <dcterms:created xsi:type="dcterms:W3CDTF">2016-08-20T16:37:09Z</dcterms:created>
  <dcterms:modified xsi:type="dcterms:W3CDTF">2021-08-18T14:36:17Z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*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